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F689-A11B-45EE-A62A-AE8F488D1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529052-4926-4282-8176-F2B0FC5B2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E2BDC-CDE9-482A-867B-DF1707B84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C9D37-C5D6-4969-B428-AEC74D5B7DD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5B7D8-A29F-493A-91B5-20DF2F1F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797C1-3991-4CA1-8FEA-E9E687300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550-6E22-480F-A1F5-EF431358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0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1B0F-B340-4F6E-87DF-A598A934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5F85AA-D9F5-4395-91AE-4B3863BE0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E7A79-44F7-438F-BE89-35D936363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C9D37-C5D6-4969-B428-AEC74D5B7DD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F4CB3-4A63-4F07-9F36-F581A6CA8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EF158-CA3D-44C3-86A8-455AC1623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550-6E22-480F-A1F5-EF431358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44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C1A0E5-18A4-4FDE-979E-39981632F8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1AB69-6772-4E30-ADDC-4A9E107FB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4807B-2551-4C66-81CF-A7D22EF2A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C9D37-C5D6-4969-B428-AEC74D5B7DD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5E8D8-70E6-4220-8C60-50B53065D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B4815-63ED-4685-802E-E381DF008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550-6E22-480F-A1F5-EF431358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51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1FE9E-6324-4C41-AA7B-84FBE304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13B6-FB57-4518-A9F8-89EB995C8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6E440-4AD3-42B4-8644-71BCBB42B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C9D37-C5D6-4969-B428-AEC74D5B7DD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37903-FEE7-4A28-A38E-DDC5886B1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8F5D1-2ABD-4534-990B-8B916EAD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550-6E22-480F-A1F5-EF431358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34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A40A6-2139-4919-8ADB-44C6459AE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22CC4-01D7-4EBA-A4BE-0B4274B0B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AC0C9-EC2B-4A04-9C59-2ED7A64CE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C9D37-C5D6-4969-B428-AEC74D5B7DD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79B16-BF3D-45B4-878A-0CF8F2895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3863B-DC8C-44F0-A3BA-1C633AC52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550-6E22-480F-A1F5-EF431358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91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534B-4816-427E-B936-A803B4B45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7A62D-42F3-422D-BAA4-7B0624694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59D47-49B1-4C8B-8AB4-C2E28C352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39A60-4C64-41FF-9610-C0DE79727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C9D37-C5D6-4969-B428-AEC74D5B7DD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159E6-2231-4003-8653-36F745B0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7466C-A1DC-461D-926F-C1BA39B6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550-6E22-480F-A1F5-EF431358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53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1095C-83AA-4485-AC1C-801DC4FA2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253DA-52F2-422D-8681-430018C46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27D680-F651-4FB6-9A6E-AF2D2494F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A81B2-EEFC-4201-B1AF-EDAA27033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D0C9AA-5B13-47FA-B10E-34333994C4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8DBED0-B644-48AB-A2F1-90DF0931A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C9D37-C5D6-4969-B428-AEC74D5B7DD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F1630-DFA7-4A7D-B615-6AC0CD2BA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2303DC-AA6F-4288-9A5E-04BC8947D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550-6E22-480F-A1F5-EF431358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74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5275-D8AE-435F-9B60-36CB12A9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4EF57-151F-4AA1-ACA2-1A1604447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C9D37-C5D6-4969-B428-AEC74D5B7DD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BEEFB5-D92D-4E9D-9C27-CB3DB8F69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447A2-DFBC-4B11-8117-8185570F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550-6E22-480F-A1F5-EF431358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2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4245C-D6A3-4D21-BA13-3E12E48F5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C9D37-C5D6-4969-B428-AEC74D5B7DD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D93B55-FA24-40F7-BC97-D8080E2BF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813F3-6510-4871-98F5-42DF87E2B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550-6E22-480F-A1F5-EF431358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75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B967B-A74F-4D91-ACA0-604D72E9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58F27-C379-429E-889D-A85C127DF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D29C6C-80B9-4F3A-BBE2-244F30422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9372E9-B5F7-4622-B270-42C5808F4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C9D37-C5D6-4969-B428-AEC74D5B7DD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97BE4-4AE4-4B06-AF5E-0FCBBD778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C25F6-24EA-417B-B2B9-18704C91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550-6E22-480F-A1F5-EF431358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00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D12DD-6221-4B94-A6B3-8E2AD64EA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A67BD1-478D-4072-8679-49B22F75E3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844C9-0083-4D54-9037-8F7ADF771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09B83-3384-4BD0-AD28-C1E0DF0B5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C9D37-C5D6-4969-B428-AEC74D5B7DD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165988-F038-4579-AD00-0B1386784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86BD9-7252-4277-929F-BEEE6478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6550-6E22-480F-A1F5-EF431358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17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9C9642-6075-441B-8BE8-C89EA536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FE7DC-1968-4B3B-BE74-DA6E823D1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80720-B72B-473C-B841-060EF997B7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C9D37-C5D6-4969-B428-AEC74D5B7DD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919CB-FDDC-471E-A780-49C82E7459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8863D-D615-4BF4-B2FA-DB61339DE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B6550-6E22-480F-A1F5-EF4313583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65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2C3BC-47DF-408D-9C33-9D79270126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15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3C83-3D14-4D61-94BE-FDF22BB0C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3501724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686DD-4ACC-4E5F-A777-D7AA4F4C2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" y="98595"/>
            <a:ext cx="7534524" cy="132556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IaaS (Infrastructure as a Service)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3124F-F082-4DF4-A30F-BE5202549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The lowest layer of cloud service model with maximum flexibility for the users. </a:t>
            </a:r>
          </a:p>
          <a:p>
            <a:r>
              <a:rPr lang="en-US" dirty="0"/>
              <a:t>Examples: Amazon EC2, Google Compute Engine, Windows Azure,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E57472E-EC8B-4426-ABB9-7E4A48866EE6}"/>
              </a:ext>
            </a:extLst>
          </p:cNvPr>
          <p:cNvSpPr/>
          <p:nvPr/>
        </p:nvSpPr>
        <p:spPr>
          <a:xfrm>
            <a:off x="7983109" y="5358217"/>
            <a:ext cx="2536465" cy="66278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Physical resources (servers, storage, network 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E25569-ED88-4EB4-B8C5-8E6F8B7CB014}"/>
              </a:ext>
            </a:extLst>
          </p:cNvPr>
          <p:cNvSpPr/>
          <p:nvPr/>
        </p:nvSpPr>
        <p:spPr>
          <a:xfrm>
            <a:off x="7983108" y="4549195"/>
            <a:ext cx="2536465" cy="66278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Virtualization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AF53371-A2C9-4140-B612-14AC577F8C2C}"/>
              </a:ext>
            </a:extLst>
          </p:cNvPr>
          <p:cNvSpPr/>
          <p:nvPr/>
        </p:nvSpPr>
        <p:spPr>
          <a:xfrm>
            <a:off x="7983107" y="3775890"/>
            <a:ext cx="2536465" cy="66278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0CE003A-51B4-4F83-B8EA-240424A4DEC6}"/>
              </a:ext>
            </a:extLst>
          </p:cNvPr>
          <p:cNvSpPr/>
          <p:nvPr/>
        </p:nvSpPr>
        <p:spPr>
          <a:xfrm>
            <a:off x="7983103" y="2941113"/>
            <a:ext cx="2536465" cy="66278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CC585F7-6AB1-46A1-AFD2-EC2127CA99C3}"/>
              </a:ext>
            </a:extLst>
          </p:cNvPr>
          <p:cNvSpPr/>
          <p:nvPr/>
        </p:nvSpPr>
        <p:spPr>
          <a:xfrm>
            <a:off x="7983103" y="2126699"/>
            <a:ext cx="2536464" cy="66278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07F4A29-CE71-43CA-9C9C-5B5E9B957FF9}"/>
              </a:ext>
            </a:extLst>
          </p:cNvPr>
          <p:cNvSpPr/>
          <p:nvPr/>
        </p:nvSpPr>
        <p:spPr>
          <a:xfrm>
            <a:off x="7983103" y="1291488"/>
            <a:ext cx="2536464" cy="66278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01FA32-7B96-4BD9-9654-167507F1D35C}"/>
              </a:ext>
            </a:extLst>
          </p:cNvPr>
          <p:cNvSpPr/>
          <p:nvPr/>
        </p:nvSpPr>
        <p:spPr>
          <a:xfrm>
            <a:off x="7983103" y="511450"/>
            <a:ext cx="2536464" cy="66278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BE0C9D6B-E186-4A95-9425-32B4B3509828}"/>
              </a:ext>
            </a:extLst>
          </p:cNvPr>
          <p:cNvSpPr/>
          <p:nvPr/>
        </p:nvSpPr>
        <p:spPr>
          <a:xfrm>
            <a:off x="10678602" y="4778733"/>
            <a:ext cx="477078" cy="10654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D895B-748D-4F06-BDF5-00B536738EAD}"/>
              </a:ext>
            </a:extLst>
          </p:cNvPr>
          <p:cNvSpPr txBox="1"/>
          <p:nvPr/>
        </p:nvSpPr>
        <p:spPr>
          <a:xfrm>
            <a:off x="11070765" y="4988304"/>
            <a:ext cx="1031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Offer by</a:t>
            </a:r>
          </a:p>
          <a:p>
            <a:r>
              <a:rPr lang="en-US" dirty="0"/>
              <a:t> provider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A204A6-9A0A-4E40-BCCA-D21DF0AF5888}"/>
              </a:ext>
            </a:extLst>
          </p:cNvPr>
          <p:cNvSpPr txBox="1"/>
          <p:nvPr/>
        </p:nvSpPr>
        <p:spPr>
          <a:xfrm>
            <a:off x="10843874" y="1756101"/>
            <a:ext cx="1348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Manageable</a:t>
            </a:r>
          </a:p>
          <a:p>
            <a:r>
              <a:rPr lang="en-US" dirty="0"/>
              <a:t> by user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7666FDD0-DFBC-4813-938F-1CDC20000DD2}"/>
              </a:ext>
            </a:extLst>
          </p:cNvPr>
          <p:cNvSpPr/>
          <p:nvPr/>
        </p:nvSpPr>
        <p:spPr>
          <a:xfrm>
            <a:off x="10620816" y="691925"/>
            <a:ext cx="336504" cy="3532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8F54605-4018-4BD8-B619-8E7B5D7785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4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1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68D42-7C51-4150-8007-6AD5A0BB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PaaS(Platform as a Service)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0AD58-7A1C-4606-9DCD-936B894AA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0531" cy="4351338"/>
          </a:xfrm>
        </p:spPr>
        <p:txBody>
          <a:bodyPr/>
          <a:lstStyle/>
          <a:p>
            <a:r>
              <a:rPr lang="en-US" dirty="0"/>
              <a:t>Users can create their own applications </a:t>
            </a:r>
          </a:p>
          <a:p>
            <a:r>
              <a:rPr lang="en-US" dirty="0"/>
              <a:t>Examples: Google App Engine, AWS Elastic Beanstalk, Heroku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9E61A5-5E51-4971-8EE0-8D9317B5FE0C}"/>
              </a:ext>
            </a:extLst>
          </p:cNvPr>
          <p:cNvSpPr/>
          <p:nvPr/>
        </p:nvSpPr>
        <p:spPr>
          <a:xfrm>
            <a:off x="7736618" y="5413876"/>
            <a:ext cx="2536465" cy="66278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Physical resources (servers, storage, network 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88429BA-EE86-4F8A-BDB2-5DABBC6F7277}"/>
              </a:ext>
            </a:extLst>
          </p:cNvPr>
          <p:cNvSpPr/>
          <p:nvPr/>
        </p:nvSpPr>
        <p:spPr>
          <a:xfrm>
            <a:off x="7736617" y="4604854"/>
            <a:ext cx="2536465" cy="66278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Virtualization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EB25A05-3494-45F4-82C9-061FECD4FB10}"/>
              </a:ext>
            </a:extLst>
          </p:cNvPr>
          <p:cNvSpPr/>
          <p:nvPr/>
        </p:nvSpPr>
        <p:spPr>
          <a:xfrm>
            <a:off x="7736616" y="3831549"/>
            <a:ext cx="2536465" cy="66278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D667CF-51E0-4503-A311-1416460F6BC7}"/>
              </a:ext>
            </a:extLst>
          </p:cNvPr>
          <p:cNvSpPr/>
          <p:nvPr/>
        </p:nvSpPr>
        <p:spPr>
          <a:xfrm>
            <a:off x="7736612" y="2996772"/>
            <a:ext cx="2536465" cy="66278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9EAB18-B917-4C42-9546-7B4C304E009A}"/>
              </a:ext>
            </a:extLst>
          </p:cNvPr>
          <p:cNvSpPr/>
          <p:nvPr/>
        </p:nvSpPr>
        <p:spPr>
          <a:xfrm>
            <a:off x="7736612" y="2182358"/>
            <a:ext cx="2536464" cy="66278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45CC3B3-2F71-4C66-B563-B142DE77E08A}"/>
              </a:ext>
            </a:extLst>
          </p:cNvPr>
          <p:cNvSpPr/>
          <p:nvPr/>
        </p:nvSpPr>
        <p:spPr>
          <a:xfrm>
            <a:off x="7736612" y="1347147"/>
            <a:ext cx="2536464" cy="66278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DA0F93D-A7B5-458D-A270-CBB844BACC22}"/>
              </a:ext>
            </a:extLst>
          </p:cNvPr>
          <p:cNvSpPr/>
          <p:nvPr/>
        </p:nvSpPr>
        <p:spPr>
          <a:xfrm>
            <a:off x="7736612" y="567109"/>
            <a:ext cx="2536464" cy="66278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1279FA1-98A0-436C-A8CE-DC4DD1A750CE}"/>
              </a:ext>
            </a:extLst>
          </p:cNvPr>
          <p:cNvSpPr/>
          <p:nvPr/>
        </p:nvSpPr>
        <p:spPr>
          <a:xfrm>
            <a:off x="10550957" y="2425098"/>
            <a:ext cx="358232" cy="347476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A28106-D6DE-4B76-B6F1-11B65E1AA901}"/>
              </a:ext>
            </a:extLst>
          </p:cNvPr>
          <p:cNvSpPr txBox="1"/>
          <p:nvPr/>
        </p:nvSpPr>
        <p:spPr>
          <a:xfrm>
            <a:off x="10909189" y="3203957"/>
            <a:ext cx="1031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Offer by</a:t>
            </a:r>
          </a:p>
          <a:p>
            <a:r>
              <a:rPr lang="en-US" dirty="0"/>
              <a:t> provider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ED3737-1C55-45C3-9ACF-A80487498548}"/>
              </a:ext>
            </a:extLst>
          </p:cNvPr>
          <p:cNvSpPr txBox="1"/>
          <p:nvPr/>
        </p:nvSpPr>
        <p:spPr>
          <a:xfrm>
            <a:off x="10719498" y="866007"/>
            <a:ext cx="1348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Manageable</a:t>
            </a:r>
          </a:p>
          <a:p>
            <a:r>
              <a:rPr lang="en-US" dirty="0"/>
              <a:t> by user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9ECB9B5-C7C7-4766-B07B-807CD77A2703}"/>
              </a:ext>
            </a:extLst>
          </p:cNvPr>
          <p:cNvSpPr/>
          <p:nvPr/>
        </p:nvSpPr>
        <p:spPr>
          <a:xfrm>
            <a:off x="10352598" y="747584"/>
            <a:ext cx="358231" cy="11766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5ADA52B-978C-4EAF-955B-0ED863A5DC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5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3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BFF29-18BF-402C-A877-517DC8A99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SaaS (Software as a service)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9F76F-245E-481B-A6A0-7B4BC1C15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537" y="1690688"/>
            <a:ext cx="5888603" cy="4351338"/>
          </a:xfrm>
        </p:spPr>
        <p:txBody>
          <a:bodyPr/>
          <a:lstStyle/>
          <a:p>
            <a:r>
              <a:rPr lang="en-US" dirty="0"/>
              <a:t>Users can use existing applications running on cloud</a:t>
            </a:r>
          </a:p>
          <a:p>
            <a:r>
              <a:rPr lang="en-US" dirty="0"/>
              <a:t>Examples: Webmail(</a:t>
            </a:r>
            <a:r>
              <a:rPr lang="en-US" dirty="0" err="1"/>
              <a:t>gmail</a:t>
            </a:r>
            <a:r>
              <a:rPr lang="en-US" dirty="0"/>
              <a:t>, yahoo, …), web applications (Google Docs,…) Dropbox, Salesforce, Instagram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86157D-C745-48DF-A671-32F5D94B3A3C}"/>
              </a:ext>
            </a:extLst>
          </p:cNvPr>
          <p:cNvSpPr/>
          <p:nvPr/>
        </p:nvSpPr>
        <p:spPr>
          <a:xfrm>
            <a:off x="7593496" y="5238944"/>
            <a:ext cx="2536465" cy="66278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Physical resources (servers, storage, network 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10DFD71-E9D0-4F38-A5E0-EB9C929FA88E}"/>
              </a:ext>
            </a:extLst>
          </p:cNvPr>
          <p:cNvSpPr/>
          <p:nvPr/>
        </p:nvSpPr>
        <p:spPr>
          <a:xfrm>
            <a:off x="7593495" y="4429922"/>
            <a:ext cx="2536465" cy="66278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Virtualization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475389-79E2-4120-AA6F-22FDE1BE8CD7}"/>
              </a:ext>
            </a:extLst>
          </p:cNvPr>
          <p:cNvSpPr/>
          <p:nvPr/>
        </p:nvSpPr>
        <p:spPr>
          <a:xfrm>
            <a:off x="7593494" y="3656617"/>
            <a:ext cx="2536465" cy="66278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8A1A124-E730-410A-BC87-28CB7FEAC7A8}"/>
              </a:ext>
            </a:extLst>
          </p:cNvPr>
          <p:cNvSpPr/>
          <p:nvPr/>
        </p:nvSpPr>
        <p:spPr>
          <a:xfrm>
            <a:off x="7593490" y="2909308"/>
            <a:ext cx="2536465" cy="66278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B26D73-E4F0-40D2-AA65-7E357647F092}"/>
              </a:ext>
            </a:extLst>
          </p:cNvPr>
          <p:cNvSpPr/>
          <p:nvPr/>
        </p:nvSpPr>
        <p:spPr>
          <a:xfrm>
            <a:off x="7593490" y="2094894"/>
            <a:ext cx="2536464" cy="66278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2B7AB1-A206-4EB5-9282-8B593450EFDE}"/>
              </a:ext>
            </a:extLst>
          </p:cNvPr>
          <p:cNvSpPr/>
          <p:nvPr/>
        </p:nvSpPr>
        <p:spPr>
          <a:xfrm>
            <a:off x="7593490" y="1259683"/>
            <a:ext cx="2536464" cy="66278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93E2E4-41F3-4B01-8D97-44B534A25985}"/>
              </a:ext>
            </a:extLst>
          </p:cNvPr>
          <p:cNvSpPr/>
          <p:nvPr/>
        </p:nvSpPr>
        <p:spPr>
          <a:xfrm>
            <a:off x="7593490" y="479645"/>
            <a:ext cx="2536464" cy="66278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C076E19C-482B-4657-A2EB-3926F1DF65BA}"/>
              </a:ext>
            </a:extLst>
          </p:cNvPr>
          <p:cNvSpPr/>
          <p:nvPr/>
        </p:nvSpPr>
        <p:spPr>
          <a:xfrm>
            <a:off x="9955033" y="479646"/>
            <a:ext cx="1398767" cy="56985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DC4ABF-94C3-472D-B069-91D707B8AC95}"/>
              </a:ext>
            </a:extLst>
          </p:cNvPr>
          <p:cNvSpPr txBox="1"/>
          <p:nvPr/>
        </p:nvSpPr>
        <p:spPr>
          <a:xfrm>
            <a:off x="11019680" y="2426284"/>
            <a:ext cx="986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offer by provider</a:t>
            </a:r>
          </a:p>
        </p:txBody>
      </p:sp>
      <p:pic>
        <p:nvPicPr>
          <p:cNvPr id="1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4FD69AC-D407-4D2F-BE03-F7592D52F5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1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8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11155-1BD9-41A7-81A6-209B475B6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6620E-8464-468F-8245-969A364FD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Cloud: Public cloud are owned by third parties and its services are available publicly accessible through internet. Examples: AWS, Azure, GCP</a:t>
            </a:r>
          </a:p>
          <a:p>
            <a:r>
              <a:rPr lang="en-US" dirty="0"/>
              <a:t>Private Cloud: A private cloud consists of computing resources used exclusively by one business or organization. The computing resources are isolated and delivered via a secure private network.</a:t>
            </a:r>
          </a:p>
          <a:p>
            <a:r>
              <a:rPr lang="en-US" dirty="0"/>
              <a:t>Hybrid Cloud: The combination of public and private deployments models.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39D9F73-5247-4AB4-A827-ADBFF5D09D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3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7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A4E9C-C790-46E9-877D-8D102BFEB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8D594-36A1-4482-8B7B-65C7C540B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computing initial concepts</a:t>
            </a:r>
          </a:p>
          <a:p>
            <a:r>
              <a:rPr lang="en-US" dirty="0"/>
              <a:t>Service models</a:t>
            </a:r>
          </a:p>
          <a:p>
            <a:r>
              <a:rPr lang="en-US" dirty="0"/>
              <a:t>Deployment models</a:t>
            </a:r>
          </a:p>
          <a:p>
            <a:r>
              <a:rPr lang="en-US" dirty="0"/>
              <a:t>Cloud providers</a:t>
            </a:r>
          </a:p>
          <a:p>
            <a:r>
              <a:rPr lang="en-US" dirty="0"/>
              <a:t>Google app engine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7A37A57-5BE6-4147-975A-A4BF111EAE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E600-6026-4F5A-A8CF-79E59D3F7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251CD-9F41-40AD-932E-AA91F6089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is a collection off computational resources and technology services that are delivered on-demand over Internet. </a:t>
            </a:r>
          </a:p>
          <a:p>
            <a:r>
              <a:rPr lang="en-US" dirty="0"/>
              <a:t>These resources are mainly storage, processing power, network. </a:t>
            </a: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98AF212-D5F0-42AF-8541-1FDE203DAA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9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4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6CD8C-25A5-4321-88B2-CAC33710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5" name="Content Placeholder 4" descr="Server">
            <a:extLst>
              <a:ext uri="{FF2B5EF4-FFF2-40B4-BE49-F238E27FC236}">
                <a16:creationId xmlns:a16="http://schemas.microsoft.com/office/drawing/2014/main" id="{CFD7DD6D-B2DB-4ED2-BD6E-40436D21B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490" y="2089962"/>
            <a:ext cx="1325563" cy="1325563"/>
          </a:xfrm>
        </p:spPr>
      </p:pic>
      <p:pic>
        <p:nvPicPr>
          <p:cNvPr id="7" name="Graphic 6" descr="Cloud Computing">
            <a:extLst>
              <a:ext uri="{FF2B5EF4-FFF2-40B4-BE49-F238E27FC236}">
                <a16:creationId xmlns:a16="http://schemas.microsoft.com/office/drawing/2014/main" id="{19682615-8FBB-4846-A997-E824F570CB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59445" y="1576284"/>
            <a:ext cx="2079524" cy="2079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A62349-F58C-4672-A52D-1B673288A21B}"/>
              </a:ext>
            </a:extLst>
          </p:cNvPr>
          <p:cNvSpPr txBox="1"/>
          <p:nvPr/>
        </p:nvSpPr>
        <p:spPr>
          <a:xfrm>
            <a:off x="5122763" y="2616046"/>
            <a:ext cx="64370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/>
              <a:t>VS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FC35DE-B0EC-48F7-A4E7-B6BA32089F53}"/>
              </a:ext>
            </a:extLst>
          </p:cNvPr>
          <p:cNvSpPr txBox="1"/>
          <p:nvPr/>
        </p:nvSpPr>
        <p:spPr>
          <a:xfrm>
            <a:off x="1940118" y="4150581"/>
            <a:ext cx="206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scenario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E4D072-5852-458E-981D-0E09163F500B}"/>
              </a:ext>
            </a:extLst>
          </p:cNvPr>
          <p:cNvSpPr txBox="1"/>
          <p:nvPr/>
        </p:nvSpPr>
        <p:spPr>
          <a:xfrm>
            <a:off x="7816132" y="4126727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</a:t>
            </a:r>
          </a:p>
        </p:txBody>
      </p:sp>
      <p:pic>
        <p:nvPicPr>
          <p:cNvPr id="11" name="Content Placeholder 4" descr="Server">
            <a:extLst>
              <a:ext uri="{FF2B5EF4-FFF2-40B4-BE49-F238E27FC236}">
                <a16:creationId xmlns:a16="http://schemas.microsoft.com/office/drawing/2014/main" id="{68F9E1E5-2770-469E-8D8F-F78AC5E1E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0092" y="2027583"/>
            <a:ext cx="1401417" cy="1401417"/>
          </a:xfrm>
          <a:prstGeom prst="rect">
            <a:avLst/>
          </a:prstGeom>
        </p:spPr>
      </p:pic>
      <p:pic>
        <p:nvPicPr>
          <p:cNvPr id="12" name="Content Placeholder 4" descr="Server">
            <a:extLst>
              <a:ext uri="{FF2B5EF4-FFF2-40B4-BE49-F238E27FC236}">
                <a16:creationId xmlns:a16="http://schemas.microsoft.com/office/drawing/2014/main" id="{4D0267C2-DD4B-4A2F-8C60-C105ADEF3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0800" y="2426857"/>
            <a:ext cx="1401417" cy="1401417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CAEAD84-42A6-4817-89AE-85AD08B03D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0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53F82-D024-439A-8D0A-29F57124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E3DD-27BF-4FB4-8021-D244339B4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Less Cost</a:t>
            </a:r>
          </a:p>
          <a:p>
            <a:r>
              <a:rPr lang="en-US" dirty="0"/>
              <a:t>Scalability</a:t>
            </a:r>
          </a:p>
          <a:p>
            <a:r>
              <a:rPr lang="en-US" dirty="0"/>
              <a:t>Agility</a:t>
            </a:r>
          </a:p>
          <a:p>
            <a:r>
              <a:rPr lang="en-US" dirty="0"/>
              <a:t>Location Independence</a:t>
            </a:r>
          </a:p>
          <a:p>
            <a:r>
              <a:rPr lang="en-US" dirty="0"/>
              <a:t>Multi-tenancy</a:t>
            </a:r>
          </a:p>
          <a:p>
            <a:r>
              <a:rPr lang="en-US" dirty="0"/>
              <a:t>Reliability</a:t>
            </a:r>
          </a:p>
          <a:p>
            <a:r>
              <a:rPr lang="en-US" dirty="0"/>
              <a:t>Maintenance is easier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8C3CBD9-0447-4C1B-97AB-50D137737A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9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7129C-0AEB-4ABB-8BEA-779949E9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84ACC-86F7-4E42-92B6-6B8C5B8AB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 Oriented Architecture (SOA)</a:t>
            </a:r>
          </a:p>
          <a:p>
            <a:r>
              <a:rPr lang="en-US" dirty="0"/>
              <a:t>Virtualization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69730E9-6379-441D-A813-A861E6F5BC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8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96B64-5E87-413A-9D6C-A651FD0C4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Oriented Architecture (SOA)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5BAA4-21C4-43AB-8C9E-675CEF542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SOA is an architectural pattern that make software components reusable via service interfaces. </a:t>
            </a:r>
          </a:p>
          <a:p>
            <a:r>
              <a:rPr lang="en-US" dirty="0"/>
              <a:t>It makes applying changes in the system easier.</a:t>
            </a:r>
          </a:p>
          <a:p>
            <a:r>
              <a:rPr lang="en-US" dirty="0"/>
              <a:t>SOA works modularly. 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9CA7BC5-BF1C-408D-B156-E0584F10B9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3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5416-05B0-46B0-B926-AE75ED99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44BA3-8797-476F-AC0E-8F302B713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Virtualization is a technique that separates a service from the underlying physical delivery of that service.</a:t>
            </a:r>
          </a:p>
          <a:p>
            <a:r>
              <a:rPr lang="en-US" dirty="0"/>
              <a:t>The cloud provides the resources for users and share it with them using virtual machines. </a:t>
            </a:r>
          </a:p>
          <a:p>
            <a:r>
              <a:rPr lang="en-US" dirty="0"/>
              <a:t>These resources include, Hardware (memory, CPU, storage), software, data and network.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F074742-73AD-49A8-A99A-4B16BDE6CE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7673-367F-4AF2-AD0B-0F4BCC0FB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 models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178D64F-F71F-4A7E-BAB5-BBBE17108388}"/>
              </a:ext>
            </a:extLst>
          </p:cNvPr>
          <p:cNvSpPr/>
          <p:nvPr/>
        </p:nvSpPr>
        <p:spPr>
          <a:xfrm>
            <a:off x="2075290" y="2242268"/>
            <a:ext cx="4253948" cy="2981739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325EE0-FC68-4E17-9ECC-9F335BF960C6}"/>
              </a:ext>
            </a:extLst>
          </p:cNvPr>
          <p:cNvCxnSpPr>
            <a:cxnSpLocks/>
          </p:cNvCxnSpPr>
          <p:nvPr/>
        </p:nvCxnSpPr>
        <p:spPr>
          <a:xfrm>
            <a:off x="3347498" y="3429000"/>
            <a:ext cx="1709531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930B8E-6B14-464C-9051-88E32D15814E}"/>
              </a:ext>
            </a:extLst>
          </p:cNvPr>
          <p:cNvCxnSpPr>
            <a:cxnSpLocks/>
          </p:cNvCxnSpPr>
          <p:nvPr/>
        </p:nvCxnSpPr>
        <p:spPr>
          <a:xfrm>
            <a:off x="2831990" y="4209555"/>
            <a:ext cx="277368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E2B9CA-7DF8-4F4A-8C54-FD22995219E2}"/>
              </a:ext>
            </a:extLst>
          </p:cNvPr>
          <p:cNvSpPr txBox="1"/>
          <p:nvPr/>
        </p:nvSpPr>
        <p:spPr>
          <a:xfrm>
            <a:off x="3798682" y="2877420"/>
            <a:ext cx="8402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5">
                    <a:lumMod val="75000"/>
                  </a:schemeClr>
                </a:solidFill>
              </a:rPr>
              <a:t>SaaS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4C0777-E399-4C2E-9416-207379588A9A}"/>
              </a:ext>
            </a:extLst>
          </p:cNvPr>
          <p:cNvSpPr txBox="1"/>
          <p:nvPr/>
        </p:nvSpPr>
        <p:spPr>
          <a:xfrm>
            <a:off x="3782115" y="3554592"/>
            <a:ext cx="8510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6">
                    <a:lumMod val="75000"/>
                  </a:schemeClr>
                </a:solidFill>
              </a:rPr>
              <a:t>PaaS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C05256-9D9E-4619-8CC2-0335FB1EA64B}"/>
              </a:ext>
            </a:extLst>
          </p:cNvPr>
          <p:cNvSpPr txBox="1"/>
          <p:nvPr/>
        </p:nvSpPr>
        <p:spPr>
          <a:xfrm>
            <a:off x="3807295" y="4382854"/>
            <a:ext cx="7729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7030A0"/>
                </a:solidFill>
              </a:rPr>
              <a:t>IaaS</a:t>
            </a:r>
            <a:r>
              <a:rPr lang="en-US" dirty="0"/>
              <a:t>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97992F-EB26-4F05-BEE5-DC849A21A911}"/>
              </a:ext>
            </a:extLst>
          </p:cNvPr>
          <p:cNvCxnSpPr>
            <a:stCxn id="13" idx="3"/>
          </p:cNvCxnSpPr>
          <p:nvPr/>
        </p:nvCxnSpPr>
        <p:spPr>
          <a:xfrm flipV="1">
            <a:off x="4638977" y="2877420"/>
            <a:ext cx="1070060" cy="238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3EDDD6-26EC-43B1-AB74-E481026F8081}"/>
              </a:ext>
            </a:extLst>
          </p:cNvPr>
          <p:cNvCxnSpPr>
            <a:cxnSpLocks/>
          </p:cNvCxnSpPr>
          <p:nvPr/>
        </p:nvCxnSpPr>
        <p:spPr>
          <a:xfrm flipV="1">
            <a:off x="4775475" y="3396387"/>
            <a:ext cx="1474250" cy="396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B230CA-74E4-4202-93C4-CCC9F467AFBF}"/>
              </a:ext>
            </a:extLst>
          </p:cNvPr>
          <p:cNvCxnSpPr>
            <a:cxnSpLocks/>
          </p:cNvCxnSpPr>
          <p:nvPr/>
        </p:nvCxnSpPr>
        <p:spPr>
          <a:xfrm flipV="1">
            <a:off x="4775475" y="4209555"/>
            <a:ext cx="1816156" cy="445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E4ECF5-7263-4B72-8B9F-C0CF1C59D375}"/>
              </a:ext>
            </a:extLst>
          </p:cNvPr>
          <p:cNvSpPr txBox="1"/>
          <p:nvPr/>
        </p:nvSpPr>
        <p:spPr>
          <a:xfrm>
            <a:off x="5899733" y="2648445"/>
            <a:ext cx="2375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Software as a service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7DBB7-CB47-4A9B-8C22-3276B91B6D34}"/>
              </a:ext>
            </a:extLst>
          </p:cNvPr>
          <p:cNvSpPr txBox="1"/>
          <p:nvPr/>
        </p:nvSpPr>
        <p:spPr>
          <a:xfrm>
            <a:off x="6430580" y="3212520"/>
            <a:ext cx="2341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Platform as a service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722EC8-7EEB-429B-984F-14B4A23FA5DD}"/>
              </a:ext>
            </a:extLst>
          </p:cNvPr>
          <p:cNvSpPr txBox="1"/>
          <p:nvPr/>
        </p:nvSpPr>
        <p:spPr>
          <a:xfrm>
            <a:off x="6591631" y="4019058"/>
            <a:ext cx="2876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Infrastructure as a service</a:t>
            </a:r>
          </a:p>
        </p:txBody>
      </p:sp>
      <p:pic>
        <p:nvPicPr>
          <p:cNvPr id="2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74B1837-D603-48C8-B714-335FF0FDF6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5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1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</TotalTime>
  <Words>412</Words>
  <Application>Microsoft Office PowerPoint</Application>
  <PresentationFormat>Widescreen</PresentationFormat>
  <Paragraphs>85</Paragraphs>
  <Slides>13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Topic 15</vt:lpstr>
      <vt:lpstr>Agenda</vt:lpstr>
      <vt:lpstr>What is cloud?</vt:lpstr>
      <vt:lpstr>Example </vt:lpstr>
      <vt:lpstr>Cloud benefits</vt:lpstr>
      <vt:lpstr>Cloud computing techniques</vt:lpstr>
      <vt:lpstr>Service Oriented Architecture (SOA)</vt:lpstr>
      <vt:lpstr>Virtualization</vt:lpstr>
      <vt:lpstr>Cloud service models</vt:lpstr>
      <vt:lpstr>IaaS (Infrastructure as a Service)</vt:lpstr>
      <vt:lpstr>PaaS(Platform as a Service)</vt:lpstr>
      <vt:lpstr>SaaS (Software as a service)</vt:lpstr>
      <vt:lpstr>Deployment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15</dc:title>
  <dc:creator>Sara.R</dc:creator>
  <cp:lastModifiedBy>Sara.R</cp:lastModifiedBy>
  <cp:revision>57</cp:revision>
  <dcterms:created xsi:type="dcterms:W3CDTF">2020-03-22T19:16:56Z</dcterms:created>
  <dcterms:modified xsi:type="dcterms:W3CDTF">2020-03-23T22:12:07Z</dcterms:modified>
</cp:coreProperties>
</file>